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8" r:id="rId2"/>
    <p:sldId id="260" r:id="rId3"/>
    <p:sldId id="259" r:id="rId4"/>
    <p:sldId id="278" r:id="rId5"/>
    <p:sldId id="279" r:id="rId6"/>
    <p:sldId id="280" r:id="rId7"/>
    <p:sldId id="281" r:id="rId8"/>
    <p:sldId id="277" r:id="rId9"/>
    <p:sldId id="285" r:id="rId10"/>
    <p:sldId id="283" r:id="rId11"/>
    <p:sldId id="294" r:id="rId12"/>
    <p:sldId id="286" r:id="rId13"/>
    <p:sldId id="287" r:id="rId14"/>
    <p:sldId id="276" r:id="rId15"/>
    <p:sldId id="267" r:id="rId16"/>
    <p:sldId id="288" r:id="rId17"/>
    <p:sldId id="289" r:id="rId18"/>
    <p:sldId id="290" r:id="rId19"/>
    <p:sldId id="293" r:id="rId20"/>
    <p:sldId id="295" r:id="rId21"/>
    <p:sldId id="296" r:id="rId22"/>
    <p:sldId id="297" r:id="rId23"/>
    <p:sldId id="300" r:id="rId24"/>
    <p:sldId id="298" r:id="rId25"/>
    <p:sldId id="29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141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B7C1D0-F293-4D50-BFDE-98BB51E6ACF8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17143-7574-4A00-9681-9DE733A5B8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Монумент размещен в Иерусалима в парке </a:t>
            </a:r>
            <a:r>
              <a:rPr lang="ru-RU" dirty="0" err="1" smtClean="0"/>
              <a:t>Сакер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17143-7574-4A00-9681-9DE733A5B83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27 января в Российской Федерации отмечается День воинской славы России - День </a:t>
            </a:r>
            <a:r>
              <a:rPr lang="ru-RU" b="1" dirty="0" smtClean="0"/>
              <a:t>снятия</a:t>
            </a:r>
            <a:r>
              <a:rPr lang="ru-RU" dirty="0" smtClean="0"/>
              <a:t> </a:t>
            </a:r>
            <a:r>
              <a:rPr lang="ru-RU" b="1" dirty="0" smtClean="0"/>
              <a:t>блокады</a:t>
            </a:r>
            <a:r>
              <a:rPr lang="ru-RU" dirty="0" smtClean="0"/>
              <a:t> города Ленинграда (27.01.1944). </a:t>
            </a:r>
          </a:p>
          <a:p>
            <a:r>
              <a:rPr lang="ru-RU" dirty="0" smtClean="0"/>
              <a:t>День прорыва блокады отмечается 18 января </a:t>
            </a:r>
            <a:r>
              <a:rPr lang="ru-RU" smtClean="0"/>
              <a:t>(18.01.</a:t>
            </a:r>
            <a:r>
              <a:rPr lang="ru-RU" baseline="0" smtClean="0"/>
              <a:t>1943)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17143-7574-4A00-9681-9DE733A5B83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 Ольга Фёдоровна </a:t>
            </a:r>
            <a:r>
              <a:rPr lang="ru-RU" dirty="0" err="1" smtClean="0"/>
              <a:t>Бергго́льц</a:t>
            </a:r>
            <a:r>
              <a:rPr lang="ru-RU" dirty="0" smtClean="0"/>
              <a:t> (3 (16) мая 1910 года, Санкт-Петербург — 13 ноября 1975 года, Ленинград) — русская советская поэтесса, прозаик и драматург, журналист, член Союза писателей СССР. В 1938 году репрессирована — проходила по делу «Литературной группы», реабилитирована в 1939 году. Лауреат Сталинской премии (1951, за поэму «</a:t>
            </a:r>
            <a:r>
              <a:rPr lang="ru-RU" dirty="0" err="1" smtClean="0"/>
              <a:t>Первороссийск</a:t>
            </a:r>
            <a:r>
              <a:rPr lang="ru-RU" dirty="0" smtClean="0"/>
              <a:t>»), кавалер орденов Ленина и Трудового Красного Знамени.</a:t>
            </a:r>
          </a:p>
          <a:p>
            <a:r>
              <a:rPr lang="ru-RU" dirty="0" smtClean="0"/>
              <a:t>Автор крылатой строки, ставшей лозунгом, высеченным на Мемориальной стене Пискарёвского кладбища, где похоронены многие жертвы Ленинградской блокады: «Никто не забыт, ничто не забыто». Почётный гражданин Санкт-Петербурга (1994, посмертно).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17143-7574-4A00-9681-9DE733A5B838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17143-7574-4A00-9681-9DE733A5B838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onedra.ru/v21-8-sentyabrya-v-rossii-otmechayut-den-pamyati-zhertv-blokady-leningrada-283538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.jpg"/>
          <p:cNvPicPr>
            <a:picLocks noChangeAspect="1"/>
          </p:cNvPicPr>
          <p:nvPr/>
        </p:nvPicPr>
        <p:blipFill>
          <a:blip r:embed="rId2" cstate="print"/>
          <a:srcRect l="18337" r="24929" b="3625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57158" y="285728"/>
            <a:ext cx="82153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a_AssuanTitulStrDst" pitchFamily="18" charset="-52"/>
              </a:rPr>
              <a:t>8 сентября  </a:t>
            </a:r>
          </a:p>
          <a:p>
            <a:pPr algn="ctr"/>
            <a:r>
              <a:rPr lang="ru-RU" sz="3600" dirty="0" smtClean="0">
                <a:solidFill>
                  <a:srgbClr val="FF0000"/>
                </a:solidFill>
                <a:latin typeface="a_AssuanTitulStrDst" pitchFamily="18" charset="-52"/>
              </a:rPr>
              <a:t>День памяти жертв</a:t>
            </a:r>
          </a:p>
          <a:p>
            <a:pPr algn="ctr"/>
            <a:r>
              <a:rPr lang="ru-RU" sz="3600" dirty="0" smtClean="0">
                <a:solidFill>
                  <a:srgbClr val="FF0000"/>
                </a:solidFill>
                <a:latin typeface="a_AssuanTitulStrDst" pitchFamily="18" charset="-52"/>
              </a:rPr>
              <a:t>блокады Ленинграда </a:t>
            </a:r>
            <a:endParaRPr lang="ru-RU" sz="3600" dirty="0" smtClean="0">
              <a:solidFill>
                <a:srgbClr val="FF0000"/>
              </a:solidFill>
              <a:latin typeface="a_AssuanTitulStrDst" pitchFamily="18" charset="-52"/>
              <a:hlinkClick r:id="rId3"/>
            </a:endParaRPr>
          </a:p>
          <a:p>
            <a:r>
              <a:rPr lang="ru-RU" sz="3600" dirty="0" smtClean="0">
                <a:solidFill>
                  <a:srgbClr val="FF0000"/>
                </a:solidFill>
              </a:rPr>
              <a:t> </a:t>
            </a:r>
          </a:p>
          <a:p>
            <a:endParaRPr lang="ru-RU" sz="36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1785918" y="1357298"/>
            <a:ext cx="914400" cy="914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MpfJemIs6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214290"/>
            <a:ext cx="8215370" cy="642942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9lfz986q1f96ed162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428604"/>
            <a:ext cx="7072362" cy="4558879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714480" y="5072074"/>
            <a:ext cx="6072230" cy="148590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_AssuanTitulStrDst" pitchFamily="18" charset="-52"/>
              </a:rPr>
              <a:t>Долгожданная весна 1942 года</a:t>
            </a:r>
            <a:endParaRPr lang="ru-RU" sz="2400" dirty="0">
              <a:latin typeface="a_AssuanTitulStrDst" pitchFamily="18" charset="-5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6501557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428604"/>
            <a:ext cx="8072494" cy="585791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6314" y="1600200"/>
            <a:ext cx="3900486" cy="4525963"/>
          </a:xfrm>
        </p:spPr>
        <p:txBody>
          <a:bodyPr>
            <a:normAutofit/>
          </a:bodyPr>
          <a:lstStyle/>
          <a:p>
            <a:pPr marL="0" indent="468000" algn="just">
              <a:spcBef>
                <a:spcPts val="0"/>
              </a:spcBef>
              <a:buNone/>
            </a:pPr>
            <a:r>
              <a:rPr lang="ru-RU" dirty="0" smtClean="0"/>
              <a:t> </a:t>
            </a:r>
            <a:endParaRPr lang="ru-RU" sz="1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3010" name="Picture 2" descr="https://senat.org/wp-content/uploads/2019/01/bergolz-ta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571612"/>
            <a:ext cx="4288652" cy="500063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4929190" y="1785926"/>
            <a:ext cx="378621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Сквозь года, и радость, и невзгоды</a:t>
            </a:r>
            <a:br>
              <a:rPr lang="ru-RU" dirty="0" smtClean="0"/>
            </a:br>
            <a:r>
              <a:rPr lang="ru-RU" dirty="0" smtClean="0"/>
              <a:t>вечно будет мне сиять одна —</a:t>
            </a:r>
            <a:br>
              <a:rPr lang="ru-RU" dirty="0" smtClean="0"/>
            </a:br>
            <a:r>
              <a:rPr lang="ru-RU" dirty="0" smtClean="0"/>
              <a:t>та весна сорок второго года,</a:t>
            </a:r>
            <a:br>
              <a:rPr lang="ru-RU" dirty="0" smtClean="0"/>
            </a:br>
            <a:r>
              <a:rPr lang="ru-RU" dirty="0" smtClean="0"/>
              <a:t>в осажденном городе весна.</a:t>
            </a:r>
          </a:p>
          <a:p>
            <a:endParaRPr lang="ru-RU" dirty="0" smtClean="0"/>
          </a:p>
          <a:p>
            <a:r>
              <a:rPr lang="ru-RU" dirty="0" smtClean="0"/>
              <a:t>Маленькую ласточку из жести</a:t>
            </a:r>
            <a:br>
              <a:rPr lang="ru-RU" dirty="0" smtClean="0"/>
            </a:br>
            <a:r>
              <a:rPr lang="ru-RU" dirty="0" smtClean="0"/>
              <a:t>я носила на груди сама.</a:t>
            </a:r>
            <a:br>
              <a:rPr lang="ru-RU" dirty="0" smtClean="0"/>
            </a:br>
            <a:r>
              <a:rPr lang="ru-RU" dirty="0" smtClean="0"/>
              <a:t>Это было знаком доброй вести,</a:t>
            </a:r>
            <a:br>
              <a:rPr lang="ru-RU" dirty="0" smtClean="0"/>
            </a:br>
            <a:r>
              <a:rPr lang="ru-RU" dirty="0" smtClean="0"/>
              <a:t>это означало: «Жду письма».</a:t>
            </a:r>
          </a:p>
          <a:p>
            <a:endParaRPr lang="ru-RU" dirty="0" smtClean="0"/>
          </a:p>
          <a:p>
            <a:r>
              <a:rPr lang="ru-RU" dirty="0" smtClean="0"/>
              <a:t>Этот знак придумала блокада.</a:t>
            </a:r>
            <a:br>
              <a:rPr lang="ru-RU" dirty="0" smtClean="0"/>
            </a:br>
            <a:r>
              <a:rPr lang="ru-RU" dirty="0" smtClean="0"/>
              <a:t>Знали мы, что только самолет,</a:t>
            </a:r>
            <a:br>
              <a:rPr lang="ru-RU" dirty="0" smtClean="0"/>
            </a:br>
            <a:r>
              <a:rPr lang="ru-RU" dirty="0" smtClean="0"/>
              <a:t>только птица к нам, до Ленинграда,</a:t>
            </a:r>
            <a:br>
              <a:rPr lang="ru-RU" dirty="0" smtClean="0"/>
            </a:br>
            <a:r>
              <a:rPr lang="ru-RU" dirty="0" smtClean="0"/>
              <a:t>с милой-милой родины дойдет.</a:t>
            </a:r>
          </a:p>
          <a:p>
            <a:r>
              <a:rPr lang="ru-RU" dirty="0" smtClean="0"/>
              <a:t>…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285728"/>
            <a:ext cx="86439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А в 1945 О.Ф.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Берггольц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написала свою «Блокадную ласточку».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локада.jpg"/>
          <p:cNvPicPr>
            <a:picLocks noChangeAspect="1"/>
          </p:cNvPicPr>
          <p:nvPr/>
        </p:nvPicPr>
        <p:blipFill>
          <a:blip r:embed="rId3"/>
          <a:srcRect l="10938" r="10937"/>
          <a:stretch>
            <a:fillRect/>
          </a:stretch>
        </p:blipFill>
        <p:spPr>
          <a:xfrm>
            <a:off x="285720" y="428604"/>
            <a:ext cx="4961007" cy="3571900"/>
          </a:xfrm>
          <a:prstGeom prst="rect">
            <a:avLst/>
          </a:prstGeom>
          <a:ln>
            <a:solidFill>
              <a:srgbClr val="44141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214282" y="4357694"/>
            <a:ext cx="40719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Ольга Фирсова работает на шпиле Адмиралтейства.</a:t>
            </a:r>
            <a:endParaRPr lang="ru-RU" dirty="0">
              <a:solidFill>
                <a:schemeClr val="accent2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00694" y="285728"/>
            <a:ext cx="335758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Весной сорок второго года, несмотря ни на какие заявления гитлеровского командования,  как вестники надежд, которые  обязательно сбудутся, вернулись в город и живые ласточки. С ними связан   эпизод из жизни альпинистов, маскировавших высотные доминанты нашего города.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30" name="Picture 6" descr="https://erbirds.ru/photos/0156/001/01560030201.jpg"/>
          <p:cNvPicPr>
            <a:picLocks noChangeAspect="1" noChangeArrowheads="1"/>
          </p:cNvPicPr>
          <p:nvPr/>
        </p:nvPicPr>
        <p:blipFill>
          <a:blip r:embed="rId4"/>
          <a:srcRect l="12903" b="4850"/>
          <a:stretch>
            <a:fillRect/>
          </a:stretch>
        </p:blipFill>
        <p:spPr bwMode="auto">
          <a:xfrm>
            <a:off x="4429124" y="3429000"/>
            <a:ext cx="4516242" cy="3429000"/>
          </a:xfrm>
          <a:prstGeom prst="rect">
            <a:avLst/>
          </a:prstGeom>
          <a:noFill/>
          <a:ln>
            <a:solidFill>
              <a:srgbClr val="44141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214282" y="5643578"/>
            <a:ext cx="4171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Колония ласточек под карнизом здания.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9144000" cy="642942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00034" y="714356"/>
            <a:ext cx="5929354" cy="114300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a_AssuanTitulStrDst" pitchFamily="18" charset="-52"/>
              </a:rPr>
              <a:t>Дети блокадного Ленинграда</a:t>
            </a:r>
            <a:endParaRPr lang="ru-RU" sz="2400" dirty="0">
              <a:solidFill>
                <a:srgbClr val="FF0000"/>
              </a:solidFill>
              <a:latin typeface="a_AssuanTitulStrDst" pitchFamily="18" charset="-5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900-dney-iz-ghizni-leningradcev_23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285728"/>
            <a:ext cx="8286808" cy="621510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5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28"/>
            <a:ext cx="8643998" cy="571502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2 (7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146447"/>
            <a:ext cx="7358114" cy="5139941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214414" y="5500702"/>
            <a:ext cx="7072362" cy="85725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Работали на ровне со взрослыми над выпуском оружия и боеприпасов.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1).jpg"/>
          <p:cNvPicPr>
            <a:picLocks noChangeAspect="1"/>
          </p:cNvPicPr>
          <p:nvPr/>
        </p:nvPicPr>
        <p:blipFill>
          <a:blip r:embed="rId3"/>
          <a:srcRect r="50000"/>
          <a:stretch>
            <a:fillRect/>
          </a:stretch>
        </p:blipFill>
        <p:spPr>
          <a:xfrm>
            <a:off x="0" y="0"/>
            <a:ext cx="4898572" cy="6858000"/>
          </a:xfrm>
          <a:prstGeom prst="rect">
            <a:avLst/>
          </a:prstGeom>
          <a:ln>
            <a:solidFill>
              <a:srgbClr val="441410"/>
            </a:solidFill>
          </a:ln>
        </p:spPr>
      </p:pic>
      <p:pic>
        <p:nvPicPr>
          <p:cNvPr id="3" name="Рисунок 2" descr="8.jpg"/>
          <p:cNvPicPr>
            <a:picLocks noChangeAspect="1"/>
          </p:cNvPicPr>
          <p:nvPr/>
        </p:nvPicPr>
        <p:blipFill>
          <a:blip r:embed="rId4" cstate="print"/>
          <a:srcRect l="12859" r="11419"/>
          <a:stretch>
            <a:fillRect/>
          </a:stretch>
        </p:blipFill>
        <p:spPr>
          <a:xfrm>
            <a:off x="5000628" y="0"/>
            <a:ext cx="3571900" cy="3148452"/>
          </a:xfrm>
          <a:prstGeom prst="rect">
            <a:avLst/>
          </a:prstGeom>
          <a:ln>
            <a:solidFill>
              <a:srgbClr val="441410"/>
            </a:solidFill>
          </a:ln>
        </p:spPr>
      </p:pic>
      <p:pic>
        <p:nvPicPr>
          <p:cNvPr id="4" name="Рисунок 3" descr="15.jpg"/>
          <p:cNvPicPr>
            <a:picLocks noChangeAspect="1"/>
          </p:cNvPicPr>
          <p:nvPr/>
        </p:nvPicPr>
        <p:blipFill>
          <a:blip r:embed="rId5" cstate="print"/>
          <a:srcRect r="15989"/>
          <a:stretch>
            <a:fillRect/>
          </a:stretch>
        </p:blipFill>
        <p:spPr>
          <a:xfrm>
            <a:off x="5000628" y="3214686"/>
            <a:ext cx="3571900" cy="2837840"/>
          </a:xfrm>
          <a:prstGeom prst="rect">
            <a:avLst/>
          </a:prstGeom>
          <a:ln>
            <a:solidFill>
              <a:srgbClr val="44141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072066" y="6000768"/>
            <a:ext cx="38576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_AssuanTitulStrDst" pitchFamily="18" charset="-52"/>
              </a:rPr>
              <a:t>Символы  блокадного Ленинграда на монументе «Свеча памяти».</a:t>
            </a:r>
            <a:endParaRPr lang="ru-RU" dirty="0">
              <a:solidFill>
                <a:srgbClr val="FF0000"/>
              </a:solidFill>
              <a:latin typeface="a_AssuanTitulStrDst" pitchFamily="18" charset="-5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500042"/>
            <a:ext cx="5072098" cy="464347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15008" y="1142984"/>
            <a:ext cx="3143272" cy="164307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Расчистка чердаков, борьба с "зажигалками", тушение пожаров, разборка завалов,</a:t>
            </a:r>
            <a:endParaRPr lang="ru-RU" dirty="0"/>
          </a:p>
        </p:txBody>
      </p:sp>
      <p:pic>
        <p:nvPicPr>
          <p:cNvPr id="5" name="Рисунок 4" descr="img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3357562"/>
            <a:ext cx="3714776" cy="307183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rsovo-pole-sankt-peterburg_12_ex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500042"/>
            <a:ext cx="6072230" cy="4500594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6500826" y="1428736"/>
            <a:ext cx="2286016" cy="150019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выращивали овощи на полях совхозов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250262gv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25730"/>
            <a:ext cx="4786346" cy="4446278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5572132" y="428604"/>
            <a:ext cx="3143272" cy="141446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ухаживали за ранеными и больными,</a:t>
            </a:r>
            <a:endParaRPr lang="ru-RU" dirty="0"/>
          </a:p>
        </p:txBody>
      </p:sp>
      <p:pic>
        <p:nvPicPr>
          <p:cNvPr id="4" name="Рисунок 3" descr="1605996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2714620"/>
            <a:ext cx="3714776" cy="314327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36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357166"/>
            <a:ext cx="8715404" cy="6143644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aee0775a7f6e0b0ed91af73514c1cae3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571480"/>
            <a:ext cx="7786742" cy="5572164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714356"/>
            <a:ext cx="7500990" cy="550072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20200127-wa0003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334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28662" y="5643578"/>
            <a:ext cx="7429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Ласточка с письмом в клюве – один из символов блокадного Ленинграда. Поговорим о нём и о людях,  с которыми связан один из самых  человечных эпизодов  блокадной истории.</a:t>
            </a:r>
            <a:endParaRPr lang="ru-RU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6Y1RLnWAAAD5I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852"/>
            <a:ext cx="9144000" cy="65913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ale_1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42852"/>
            <a:ext cx="8286808" cy="607223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0"/>
            <a:ext cx="821537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8000" algn="just"/>
            <a:r>
              <a:rPr lang="ru-RU" b="1" dirty="0" smtClean="0"/>
              <a:t>В конце апреля 1941 года командующий группой армий «Север», генерал-полковник Георг фон </a:t>
            </a:r>
            <a:r>
              <a:rPr lang="ru-RU" b="1" dirty="0" err="1" smtClean="0"/>
              <a:t>Кюхлер</a:t>
            </a:r>
            <a:r>
              <a:rPr lang="ru-RU" b="1" dirty="0" smtClean="0"/>
              <a:t> заявил, что «единственный путь по льду Ладожского озера, при помощи которого Ленинград мог получать боеприпасы и средства питания, сейчас, с наступлением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весны, безвозвратно потерян. </a:t>
            </a:r>
            <a:r>
              <a:rPr lang="ru-RU" sz="2000" b="1" dirty="0" smtClean="0">
                <a:solidFill>
                  <a:srgbClr val="C00000"/>
                </a:solidFill>
              </a:rPr>
              <a:t>Отныне даже птица не сможет пролететь через кольцо блокады, установленное нашими войсками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».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5058" name="Picture 2" descr="https://present5.com/presentacii/20170505/302-deti_blokady.ppt_images/302-deti_blokady.ppt_5.jpg"/>
          <p:cNvPicPr>
            <a:picLocks noChangeAspect="1" noChangeArrowheads="1"/>
          </p:cNvPicPr>
          <p:nvPr/>
        </p:nvPicPr>
        <p:blipFill>
          <a:blip r:embed="rId2"/>
          <a:srcRect b="3333"/>
          <a:stretch>
            <a:fillRect/>
          </a:stretch>
        </p:blipFill>
        <p:spPr bwMode="auto">
          <a:xfrm>
            <a:off x="-1" y="2000240"/>
            <a:ext cx="6700319" cy="48577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45060" name="Picture 4" descr="https://cdn.fishki.net/upload/post/2017/01/26/2202087/99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4714884"/>
            <a:ext cx="4429124" cy="21431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45062" name="Picture 6" descr="https://img11.postila.ru/data/ba/d1/64/5d/bad1645d363a7b986b0cd01b3deeebc733bb84a31ef1807e950ea7b724c6057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9200" y="2000240"/>
            <a:ext cx="4454800" cy="27146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437</TotalTime>
  <Words>251</Words>
  <PresentationFormat>Экран (4:3)</PresentationFormat>
  <Paragraphs>33</Paragraphs>
  <Slides>25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Admin</cp:lastModifiedBy>
  <cp:revision>30</cp:revision>
  <dcterms:created xsi:type="dcterms:W3CDTF">2021-01-16T21:53:47Z</dcterms:created>
  <dcterms:modified xsi:type="dcterms:W3CDTF">2021-09-07T11:54:38Z</dcterms:modified>
</cp:coreProperties>
</file>